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32"/>
  </p:notesMasterIdLst>
  <p:handoutMasterIdLst>
    <p:handoutMasterId r:id="rId33"/>
  </p:handoutMasterIdLst>
  <p:sldIdLst>
    <p:sldId id="389" r:id="rId2"/>
    <p:sldId id="478" r:id="rId3"/>
    <p:sldId id="398" r:id="rId4"/>
    <p:sldId id="536" r:id="rId5"/>
    <p:sldId id="632" r:id="rId6"/>
    <p:sldId id="602" r:id="rId7"/>
    <p:sldId id="736" r:id="rId8"/>
    <p:sldId id="737" r:id="rId9"/>
    <p:sldId id="738" r:id="rId10"/>
    <p:sldId id="739" r:id="rId11"/>
    <p:sldId id="740" r:id="rId12"/>
    <p:sldId id="741" r:id="rId13"/>
    <p:sldId id="742" r:id="rId14"/>
    <p:sldId id="743" r:id="rId15"/>
    <p:sldId id="744" r:id="rId16"/>
    <p:sldId id="745" r:id="rId17"/>
    <p:sldId id="746" r:id="rId18"/>
    <p:sldId id="747" r:id="rId19"/>
    <p:sldId id="748" r:id="rId20"/>
    <p:sldId id="752" r:id="rId21"/>
    <p:sldId id="633" r:id="rId22"/>
    <p:sldId id="749" r:id="rId23"/>
    <p:sldId id="750" r:id="rId24"/>
    <p:sldId id="751" r:id="rId25"/>
    <p:sldId id="753" r:id="rId26"/>
    <p:sldId id="754" r:id="rId27"/>
    <p:sldId id="755" r:id="rId28"/>
    <p:sldId id="756" r:id="rId29"/>
    <p:sldId id="757" r:id="rId30"/>
    <p:sldId id="394" r:id="rId31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E4E6"/>
    <a:srgbClr val="EC008C"/>
    <a:srgbClr val="F47828"/>
    <a:srgbClr val="959CCF"/>
    <a:srgbClr val="ABD7F3"/>
    <a:srgbClr val="1290D0"/>
    <a:srgbClr val="1B638A"/>
    <a:srgbClr val="E6516D"/>
    <a:srgbClr val="F9DADA"/>
    <a:srgbClr val="04B5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27933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4-1-2(&#54632;&#49688;&#50752;%20&#52264;&#53944;&#47196;%20&#47588;&#52636;%20&#48516;&#49437;&#54616;&#44592;).pptx#-1,4,PowerPoint &#54532;&#47112;&#51232;&#53580;&#51060;&#49496;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5" Type="http://schemas.openxmlformats.org/officeDocument/2006/relationships/hyperlink" Target="4-1-3(&#54588;&#48279;%20&#53580;&#51060;&#48660;&#47196;%20&#50836;&#50557;%20&#48372;&#44256;&#49436;%20&#51089;&#49457;&#54616;&#44592;).pptx#-1,4,PowerPoint &#54532;&#47112;&#51232;&#53580;&#51060;&#49496;" TargetMode="Externa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383566" y="1881406"/>
            <a:ext cx="4214810" cy="2123658"/>
          </a:xfrm>
          <a:prstGeom prst="rect">
            <a:avLst/>
          </a:prstGeom>
        </p:spPr>
        <p:txBody>
          <a:bodyPr wrap="square" lIns="36000" rIns="3600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4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빅데이터를 활용</a:t>
            </a:r>
            <a:r>
              <a:rPr kumimoji="0" lang="ko-KR" altLang="en-US" sz="4400" b="1" spc="-20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한 비즈니스 엑셀</a:t>
            </a:r>
            <a:r>
              <a:rPr kumimoji="0" lang="ko-KR" altLang="en-US" sz="4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 활용</a:t>
            </a:r>
            <a:endParaRPr kumimoji="0" lang="en-US" altLang="ko-KR" sz="44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Ⅳ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214~237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511710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매출 현황 자료 구축하기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36119" y="6173128"/>
            <a:ext cx="644439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smtClean="0">
                <a:effectLst/>
                <a:latin typeface="+mn-ea"/>
                <a:ea typeface="+mn-ea"/>
              </a:rPr>
              <a:t>03. </a:t>
            </a:r>
            <a:r>
              <a:rPr lang="ko-KR" altLang="en-US" sz="3000" b="1" spc="-300" smtClean="0">
                <a:effectLst/>
                <a:latin typeface="+mn-ea"/>
                <a:ea typeface="+mn-ea"/>
              </a:rPr>
              <a:t>피벗 테이블로 요약 보고서 작성하기</a:t>
            </a:r>
            <a:endParaRPr lang="ko-KR" altLang="en-US" sz="3000" b="1" spc="-300" dirty="0">
              <a:effectLst/>
              <a:latin typeface="+mn-ea"/>
              <a:ea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1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4131" y="4506035"/>
            <a:ext cx="45993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영업 및 매출 관리 자료 작성</a:t>
            </a:r>
            <a:endParaRPr lang="ko-KR" altLang="en-US" sz="3200" b="1" spc="-400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79913" y="5638738"/>
            <a:ext cx="5501827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pc="-250" smtClean="0">
                <a:effectLst/>
                <a:latin typeface="+mn-ea"/>
                <a:ea typeface="+mn-ea"/>
              </a:rPr>
              <a:t>함수와 차트로 매출 분석하기</a:t>
            </a:r>
            <a:endParaRPr lang="ko-KR" altLang="en-US" sz="3000" b="1" spc="-250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영업사원별 매출 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3.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계산된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[F2]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셀의 채우기 핸들을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더블 클릭하여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나머지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값 계산</a:t>
            </a:r>
            <a:endParaRPr kumimoji="0" lang="en-US" altLang="ko-KR" sz="3000" spc="-2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647" y="3608855"/>
            <a:ext cx="6332706" cy="3122579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7443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영업사원별 매출 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4.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A1:K1328]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범위를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지정한 후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수식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정의된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이름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선택 영역에서 만들기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 선택     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선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택 영역에서 이름 만들기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대화 </a:t>
            </a: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상자에서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‘첫 행’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에 체크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7344880" y="310553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4272947"/>
            <a:ext cx="2441643" cy="199417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4" name="직사각형 3"/>
          <p:cNvSpPr/>
          <p:nvPr/>
        </p:nvSpPr>
        <p:spPr>
          <a:xfrm>
            <a:off x="5364088" y="4832584"/>
            <a:ext cx="756000" cy="252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424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영업사원별 매출 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5.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임의의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셀을 선택하여 범위 지정을 해제한 후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수식 입력줄의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이름 상자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를 눌러 각 필드별로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이름 작성 확인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3645024"/>
            <a:ext cx="3060000" cy="302820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5390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영업사원별 매출 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6.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영업사원별매출표’ 시트를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선택한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후 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[J4]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 선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택     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수식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함수 라이브러리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수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학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삼각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SUMIFS]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함수 선택    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함수 인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수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대화 상자에서 다음과 같이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6425920" y="363592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줄무늬가 있는 오른쪽 화살표 12"/>
          <p:cNvSpPr/>
          <p:nvPr/>
        </p:nvSpPr>
        <p:spPr>
          <a:xfrm>
            <a:off x="1907704" y="3102011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3248" y="3609592"/>
            <a:ext cx="360000" cy="427118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0114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영업사원별 매출 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611560" y="2561930"/>
            <a:ext cx="8100000" cy="4140000"/>
          </a:xfrm>
          <a:prstGeom prst="roundRect">
            <a:avLst>
              <a:gd name="adj" fmla="val 3377"/>
            </a:avLst>
          </a:prstGeom>
          <a:solidFill>
            <a:srgbClr val="BCE4E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t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lang="ko-KR" altLang="en-US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수식</a:t>
            </a:r>
            <a:r>
              <a:rPr lang="en-US" altLang="ko-KR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=SUMIFS(</a:t>
            </a:r>
            <a:r>
              <a:rPr lang="ko-KR" altLang="en-US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금액</a:t>
            </a:r>
            <a:r>
              <a:rPr lang="en-US" altLang="ko-KR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영업사원</a:t>
            </a:r>
            <a:r>
              <a:rPr lang="en-US" altLang="ko-KR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,$A4,</a:t>
            </a:r>
            <a:r>
              <a:rPr lang="ko-KR" altLang="en-US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월</a:t>
            </a:r>
            <a:r>
              <a:rPr lang="en-US" altLang="ko-KR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,J$3</a:t>
            </a:r>
            <a:r>
              <a:rPr lang="en-US" altLang="ko-KR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lang="ko-KR" altLang="en-US" sz="28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영업사원</a:t>
            </a:r>
            <a:r>
              <a:rPr lang="en-US" altLang="ko-KR" sz="28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매출 월 등 두 가지 조건에 맞는 금액을 </a:t>
            </a:r>
            <a:r>
              <a:rPr lang="en-US" altLang="ko-KR" sz="28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'</a:t>
            </a:r>
            <a:r>
              <a:rPr lang="ko-KR" altLang="en-US" sz="28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매</a:t>
            </a:r>
            <a:r>
              <a:rPr lang="ko-KR" altLang="en-US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출</a:t>
            </a:r>
            <a:r>
              <a:rPr lang="en-US" altLang="ko-KR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(201012~201111)' </a:t>
            </a:r>
            <a:r>
              <a:rPr lang="ko-KR" altLang="en-US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시트에서 찾아 </a:t>
            </a:r>
            <a:r>
              <a:rPr lang="ko-KR" altLang="en-US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합계를 </a:t>
            </a:r>
            <a:r>
              <a:rPr lang="ko-KR" altLang="en-US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구한다</a:t>
            </a:r>
            <a:r>
              <a:rPr lang="en-US" altLang="ko-KR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endParaRPr lang="en-US" altLang="ko-KR" sz="2800" spc="-13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endParaRPr lang="en-US" altLang="ko-KR" sz="2800" spc="-13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lang="en-US" altLang="ko-KR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2800" spc="-13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791560" y="4149080"/>
            <a:ext cx="7740000" cy="2340000"/>
          </a:xfrm>
          <a:prstGeom prst="roundRect">
            <a:avLst>
              <a:gd name="adj" fmla="val 627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400"/>
              </a:lnSpc>
              <a:spcBef>
                <a:spcPts val="0"/>
              </a:spcBef>
            </a:pPr>
            <a:r>
              <a:rPr lang="en-US" altLang="ko-KR" sz="24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Sum_range</a:t>
            </a:r>
            <a:r>
              <a:rPr lang="en-US" altLang="ko-KR" sz="24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4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금액</a:t>
            </a:r>
            <a:endParaRPr lang="en-US" altLang="ko-KR" sz="2400" spc="-13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3400"/>
              </a:lnSpc>
              <a:spcBef>
                <a:spcPts val="0"/>
              </a:spcBef>
            </a:pPr>
            <a:r>
              <a:rPr lang="en-US" altLang="ko-KR" sz="24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Criteria_range1</a:t>
            </a:r>
            <a:r>
              <a:rPr lang="en-US" altLang="ko-KR" sz="24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4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영업사원</a:t>
            </a:r>
            <a:endParaRPr lang="en-US" altLang="ko-KR" sz="2400" spc="-13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3400"/>
              </a:lnSpc>
              <a:spcBef>
                <a:spcPts val="0"/>
              </a:spcBef>
            </a:pPr>
            <a:r>
              <a:rPr lang="en-US" altLang="ko-KR" sz="2400" spc="-2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Criteria1</a:t>
            </a:r>
            <a:r>
              <a:rPr lang="en-US" altLang="ko-KR" sz="2400" spc="-2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$</a:t>
            </a:r>
            <a:r>
              <a:rPr lang="en-US" altLang="ko-KR" sz="2400" spc="-2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A4(</a:t>
            </a:r>
            <a:r>
              <a:rPr lang="ko-KR" altLang="en-US" sz="2400" spc="-2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수식 복사를 위해 열이 고정된 혼합 참조로 지정</a:t>
            </a:r>
            <a:r>
              <a:rPr lang="en-US" altLang="ko-KR" sz="2400" spc="-2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>
              <a:lnSpc>
                <a:spcPts val="3400"/>
              </a:lnSpc>
              <a:spcBef>
                <a:spcPts val="0"/>
              </a:spcBef>
            </a:pPr>
            <a:r>
              <a:rPr lang="en-US" altLang="ko-KR" sz="24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Criteria_range2</a:t>
            </a:r>
            <a:r>
              <a:rPr lang="en-US" altLang="ko-KR" sz="24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4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월</a:t>
            </a:r>
            <a:endParaRPr lang="en-US" altLang="ko-KR" sz="2400" spc="-13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3400"/>
              </a:lnSpc>
              <a:spcBef>
                <a:spcPts val="0"/>
              </a:spcBef>
            </a:pPr>
            <a:r>
              <a:rPr lang="en-US" altLang="ko-KR" sz="2400" spc="-2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Criteria2</a:t>
            </a:r>
            <a:r>
              <a:rPr lang="en-US" altLang="ko-KR" sz="2400" spc="-2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en-US" altLang="ko-KR" sz="2400" spc="-2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J$3(</a:t>
            </a:r>
            <a:r>
              <a:rPr lang="ko-KR" altLang="en-US" sz="2400" spc="-2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수식 복사를 위해 행이 고정된 혼합 참조로 지정</a:t>
            </a:r>
            <a:r>
              <a:rPr lang="en-US" altLang="ko-KR" sz="2400" spc="-2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en-US" altLang="ko-KR" sz="24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2400" spc="-13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7326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영업사원별 매출 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7.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J4]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셀의 채우기 핸들을 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[U4]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셀까지 드래그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하여 수식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복사      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U36]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셀까지 드래그하여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 전체 영업사원의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매출 계산</a:t>
            </a:r>
            <a:endParaRPr kumimoji="0" lang="en-US" altLang="ko-KR" sz="3000" spc="-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3654184" y="311936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991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영업사원별 매출 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492901"/>
            <a:ext cx="6120000" cy="338049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2480" y="2996952"/>
            <a:ext cx="6120000" cy="360878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2499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영업사원별 매출 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60529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8.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H4]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=SUM(J4:U4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)”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744" y="3168400"/>
            <a:ext cx="7200000" cy="343514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710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영업사원별 매출 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60529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9</a:t>
            </a: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I4] 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H4/G4”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488" y="3146166"/>
            <a:ext cx="6660000" cy="346586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2696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영업사원별 매출 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93725" indent="-593725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10.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I4]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셀을 선택한 후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표시 형식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백분율 스타일</a:t>
            </a:r>
            <a: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을 선택하여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백분율 표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시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       [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H4:I4]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를 범위로 지정한 후 채우기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핸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들 더블 클릭</a:t>
            </a:r>
            <a:endParaRPr kumimoji="0" lang="en-US" altLang="ko-KR" sz="3000" spc="-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3132" y="3159182"/>
            <a:ext cx="288000" cy="30052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1" name="줄무늬가 있는 오른쪽 화살표 10"/>
          <p:cNvSpPr/>
          <p:nvPr/>
        </p:nvSpPr>
        <p:spPr>
          <a:xfrm>
            <a:off x="1790608" y="362677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910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매출 현황 자료 구축하기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4&amp;slidetitle=PowerPoint 프레젠테이션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pc="-350" smtClean="0">
                <a:effectLst/>
                <a:latin typeface="+mn-ea"/>
              </a:rPr>
              <a:t>함수와 차트로 매출 분석하기</a:t>
            </a:r>
            <a:endParaRPr lang="ko-KR" altLang="en-US" b="1" spc="-350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pres?slideindex=4&amp;slidetitle=PowerPoint 프레젠테이션"/>
          </p:cNvPr>
          <p:cNvSpPr txBox="1"/>
          <p:nvPr/>
        </p:nvSpPr>
        <p:spPr>
          <a:xfrm>
            <a:off x="2952440" y="4236202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sz="2800" b="1" spc="-220" smtClean="0">
                <a:effectLst/>
                <a:latin typeface="+mn-ea"/>
              </a:rPr>
              <a:t>피벗 테이블로 요약 보고서 작성하기</a:t>
            </a:r>
            <a:endParaRPr lang="ko-KR" altLang="en-US" sz="2800" b="1" spc="-220" dirty="0">
              <a:effectLst/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6202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인센티브는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‘영업사원매출표’ 시트의 월별 자료와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 목표에 대한 실적 비율을 이용하여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계산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[A40:B45]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범위에 실적에 따른 성과급 지급 비율을 미리 정한 ‘실적대비 성과급지급비율’ 목록을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 참조하여 각 영업사원의 인센티브를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계산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4387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인센티브 계산하기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7172288" y="2312344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105" y="4457076"/>
            <a:ext cx="2340000" cy="2116681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4559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4387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인센티브 계산하기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F4]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셀을 선택한 후 “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=E4*”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라고 입력하고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수식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함수 라이브러리</a:t>
            </a:r>
            <a:r>
              <a:rPr kumimoji="0" lang="en-US" altLang="ko-KR" sz="3000" spc="-2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2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찾기</a:t>
            </a:r>
            <a:r>
              <a:rPr kumimoji="0" lang="en-US" altLang="ko-KR" sz="3000" spc="-24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참조 영역</a:t>
            </a:r>
            <a:r>
              <a:rPr kumimoji="0" lang="en-US" altLang="ko-KR" sz="3000" spc="-240" smtClean="0">
                <a:effectLst/>
                <a:latin typeface="맑은 고딕" pitchFamily="50" charset="-127"/>
                <a:ea typeface="맑은 고딕" pitchFamily="50" charset="-127"/>
              </a:rPr>
              <a:t>](     )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VLOOKUP]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함수 선택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5224" y="3127838"/>
            <a:ext cx="432000" cy="347586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7872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4387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인센티브 계산하기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784" y="2561931"/>
            <a:ext cx="6480000" cy="4144513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3165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4387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인센티브 계산하기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60529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2.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함수 인수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대화 상자에서 다음과 같이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872" y="3236307"/>
            <a:ext cx="5400000" cy="3433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02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4387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인센티브 계산하기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11560" y="2492896"/>
            <a:ext cx="8100000" cy="4212000"/>
          </a:xfrm>
          <a:prstGeom prst="roundRect">
            <a:avLst>
              <a:gd name="adj" fmla="val 3377"/>
            </a:avLst>
          </a:prstGeom>
          <a:solidFill>
            <a:srgbClr val="BCE4E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t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lang="ko-KR" altLang="en-US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수식</a:t>
            </a:r>
            <a:r>
              <a:rPr lang="en-US" altLang="ko-KR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=E4 * VLOOKUP(I4,$A$41:$B$45,2,1</a:t>
            </a:r>
            <a:r>
              <a:rPr lang="en-US" altLang="ko-KR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br>
              <a:rPr lang="en-US" altLang="ko-KR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2800" spc="-18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목표</a:t>
            </a:r>
            <a:r>
              <a:rPr lang="en-US" altLang="ko-KR" sz="2800" spc="-18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800" spc="-18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실적</a:t>
            </a:r>
            <a:r>
              <a:rPr lang="en-US" altLang="ko-KR" sz="2800" spc="-18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(%)’</a:t>
            </a:r>
            <a:r>
              <a:rPr lang="ko-KR" altLang="en-US" sz="2800" spc="-18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과 ‘실적대비 성과급지급비율’ 표를 비교</a:t>
            </a:r>
            <a:r>
              <a:rPr lang="ko-KR" altLang="en-US" sz="2800" spc="-7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하여 해당하는 실적에 기본급을 곱하여 인센티브를</a:t>
            </a:r>
            <a:r>
              <a:rPr lang="ko-KR" altLang="en-US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구한다</a:t>
            </a:r>
            <a:r>
              <a:rPr lang="en-US" altLang="ko-KR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2800" spc="-13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791560" y="4512094"/>
            <a:ext cx="7740000" cy="2088000"/>
          </a:xfrm>
          <a:prstGeom prst="roundRect">
            <a:avLst>
              <a:gd name="adj" fmla="val 627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400"/>
              </a:lnSpc>
              <a:spcBef>
                <a:spcPts val="0"/>
              </a:spcBef>
            </a:pPr>
            <a:r>
              <a:rPr lang="en-US" altLang="ko-KR" sz="24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en-US" altLang="ko-KR" sz="24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Sum_Lookup_value: I4(</a:t>
            </a:r>
            <a:r>
              <a:rPr lang="ko-KR" altLang="en-US" sz="24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목표</a:t>
            </a:r>
            <a:r>
              <a:rPr lang="en-US" altLang="ko-KR" sz="24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4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실적</a:t>
            </a:r>
            <a:r>
              <a:rPr lang="en-US" altLang="ko-KR" sz="24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(%)</a:t>
            </a:r>
            <a:r>
              <a:rPr lang="ko-KR" altLang="en-US" sz="24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의 값</a:t>
            </a:r>
            <a:r>
              <a:rPr lang="en-US" altLang="ko-KR" sz="24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>
              <a:lnSpc>
                <a:spcPts val="3400"/>
              </a:lnSpc>
              <a:spcBef>
                <a:spcPts val="0"/>
              </a:spcBef>
            </a:pPr>
            <a:r>
              <a:rPr lang="en-US" altLang="ko-KR" sz="24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Table_array</a:t>
            </a:r>
            <a:r>
              <a:rPr lang="en-US" altLang="ko-KR" sz="24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$A$41:$B$45(</a:t>
            </a:r>
            <a:r>
              <a:rPr lang="ko-KR" altLang="en-US" sz="24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실적 대비 성과급 지급 비율</a:t>
            </a:r>
            <a:r>
              <a:rPr lang="en-US" altLang="ko-KR" sz="24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>
              <a:lnSpc>
                <a:spcPts val="3400"/>
              </a:lnSpc>
              <a:spcBef>
                <a:spcPts val="0"/>
              </a:spcBef>
            </a:pPr>
            <a:r>
              <a:rPr lang="en-US" altLang="ko-KR" sz="24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Col_index_num</a:t>
            </a:r>
            <a:r>
              <a:rPr lang="en-US" altLang="ko-KR" sz="24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en-US" altLang="ko-KR" sz="24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</a:p>
          <a:p>
            <a:pPr marL="201613" indent="-201613">
              <a:lnSpc>
                <a:spcPts val="3400"/>
              </a:lnSpc>
              <a:spcBef>
                <a:spcPts val="0"/>
              </a:spcBef>
            </a:pPr>
            <a:r>
              <a:rPr lang="en-US" altLang="ko-KR" sz="24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en-US" altLang="ko-KR" sz="24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Range_lookup</a:t>
            </a:r>
            <a:r>
              <a:rPr lang="en-US" altLang="ko-KR" sz="24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1(</a:t>
            </a:r>
            <a:r>
              <a:rPr lang="ko-KR" altLang="en-US" sz="24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목표</a:t>
            </a:r>
            <a:r>
              <a:rPr lang="en-US" altLang="ko-KR" sz="24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4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실적</a:t>
            </a:r>
            <a:r>
              <a:rPr lang="en-US" altLang="ko-KR" sz="24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(%)</a:t>
            </a:r>
            <a:r>
              <a:rPr lang="ko-KR" altLang="en-US" sz="24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의 값을 구간 안에서 검색하</a:t>
            </a:r>
            <a:r>
              <a:rPr lang="ko-KR" altLang="en-US" sz="24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므로 </a:t>
            </a:r>
            <a:r>
              <a:rPr lang="en-US" altLang="ko-KR" sz="24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0 </a:t>
            </a:r>
            <a:r>
              <a:rPr lang="ko-KR" altLang="en-US" sz="24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아닌 </a:t>
            </a:r>
            <a:r>
              <a:rPr lang="en-US" altLang="ko-KR" sz="24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 </a:t>
            </a:r>
            <a:r>
              <a:rPr lang="ko-KR" altLang="en-US" sz="24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입력</a:t>
            </a:r>
            <a:r>
              <a:rPr lang="en-US" altLang="ko-KR" sz="24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endParaRPr lang="ko-KR" altLang="en-US" sz="2400" spc="-13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450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4387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인센티브 계산하기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3.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I4]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셀의 채우기 핸들을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더블 클릭하여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전체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인센티브 계산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0528" y="3541791"/>
            <a:ext cx="5940000" cy="3208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35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2383986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표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기능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사용하기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5112024"/>
          </a:xfrm>
          <a:prstGeom prst="roundRect">
            <a:avLst>
              <a:gd name="adj" fmla="val 2001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수식에서 반복적인 데이터 범위나 셀의 참조 외에</a:t>
            </a:r>
            <a:r>
              <a:rPr lang="ko-KR" altLang="en-US" sz="3000" spc="-1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데이터 확장이 필요할 경우에는 표를 사용하여 데</a:t>
            </a:r>
            <a:r>
              <a:rPr lang="ko-KR" altLang="en-US" sz="3000" spc="-1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이터를 관리하는 것이 </a:t>
            </a:r>
            <a:r>
              <a:rPr lang="ko-KR" altLang="en-US" sz="30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효과적이다</a:t>
            </a:r>
            <a:r>
              <a:rPr lang="en-US" altLang="ko-KR" sz="3000" spc="-1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</a:t>
            </a:r>
            <a:r>
              <a:rPr lang="ko-KR" altLang="en-US" sz="3000" spc="-1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표를 삽입하려</a:t>
            </a:r>
            <a:r>
              <a:rPr lang="ko-KR" altLang="en-US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면 </a:t>
            </a:r>
            <a:r>
              <a:rPr lang="en-US" altLang="ko-KR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[</a:t>
            </a:r>
            <a:r>
              <a:rPr lang="ko-KR" altLang="en-US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삽입</a:t>
            </a:r>
            <a:r>
              <a:rPr lang="en-US" altLang="ko-KR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] </a:t>
            </a:r>
            <a:r>
              <a:rPr lang="ko-KR" altLang="en-US" sz="3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탭</a:t>
            </a:r>
            <a:r>
              <a:rPr lang="en-US" altLang="ko-KR" sz="3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-[</a:t>
            </a:r>
            <a:r>
              <a:rPr lang="ko-KR" altLang="en-US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표</a:t>
            </a:r>
            <a:r>
              <a:rPr lang="en-US" altLang="ko-KR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] </a:t>
            </a:r>
            <a:r>
              <a:rPr lang="ko-KR" altLang="en-US" sz="3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그룹</a:t>
            </a:r>
            <a:r>
              <a:rPr lang="en-US" altLang="ko-KR" sz="3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-[</a:t>
            </a:r>
            <a:r>
              <a:rPr lang="ko-KR" altLang="en-US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표</a:t>
            </a:r>
            <a:r>
              <a:rPr lang="en-US" altLang="ko-KR" sz="3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](   </a:t>
            </a:r>
            <a:r>
              <a:rPr lang="en-US" altLang="ko-KR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  <a:r>
              <a:rPr lang="ko-KR" altLang="en-US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를 </a:t>
            </a:r>
            <a:r>
              <a:rPr lang="ko-KR" altLang="en-US" sz="3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선택하거나 </a:t>
            </a:r>
            <a:r>
              <a:rPr lang="en-US" altLang="ko-KR" sz="3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[Ctrl]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/>
            </a:r>
            <a:b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</a:br>
            <a:r>
              <a:rPr lang="en-US" altLang="ko-KR" sz="30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+[T]</a:t>
            </a:r>
            <a:r>
              <a:rPr lang="ko-KR" altLang="en-US" sz="30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를 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누르고 </a:t>
            </a:r>
            <a:r>
              <a:rPr lang="en-US" altLang="ko-KR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[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표 만들기</a:t>
            </a:r>
            <a:r>
              <a:rPr lang="en-US" altLang="ko-KR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] 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대화 상자에서 범위를 </a:t>
            </a:r>
            <a:r>
              <a:rPr lang="ko-KR" altLang="en-US" sz="30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지</a:t>
            </a:r>
            <a:r>
              <a:rPr lang="ko-KR" altLang="en-US" sz="30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정한다</a:t>
            </a:r>
            <a:r>
              <a:rPr lang="en-US" altLang="ko-KR" sz="3000" spc="-14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</a:t>
            </a:r>
            <a:r>
              <a:rPr lang="ko-KR" altLang="en-US" sz="3000" spc="-14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또한 표로 작성된 데이터를 이용하여 계산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할 때 ‘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[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필드명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]’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과 같은 형태로 각 </a:t>
            </a:r>
            <a:r>
              <a:rPr lang="ko-KR" altLang="en-US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필드명을 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수식에</a:t>
            </a:r>
            <a:r>
              <a:rPr lang="ko-KR" altLang="en-US" sz="3000" spc="-1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사용할 수 있다</a:t>
            </a:r>
            <a:r>
              <a:rPr lang="en-US" altLang="ko-KR" sz="30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  <a:endParaRPr lang="en-US" altLang="ko-KR" sz="3000" spc="-11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5892" y="2708921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5403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2383986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표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기능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사용하기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5112024"/>
          </a:xfrm>
          <a:prstGeom prst="roundRect">
            <a:avLst>
              <a:gd name="adj" fmla="val 2001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457200" indent="-457200">
              <a:lnSpc>
                <a:spcPts val="4000"/>
              </a:lnSpc>
              <a:spcBef>
                <a:spcPts val="0"/>
              </a:spcBef>
            </a:pP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❶</a:t>
            </a:r>
            <a:r>
              <a:rPr lang="ko-KR" altLang="en-US" sz="3000" smtClean="0"/>
              <a:t> </a:t>
            </a:r>
            <a:r>
              <a:rPr lang="ko-KR" altLang="en-US" sz="30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수식 </a:t>
            </a:r>
            <a:r>
              <a:rPr lang="ko-KR" altLang="en-US" sz="3000" spc="-1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결과를 표시할 셀</a:t>
            </a:r>
            <a:r>
              <a:rPr lang="en-US" altLang="ko-KR" sz="3000" spc="-1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([K2] </a:t>
            </a:r>
            <a:r>
              <a:rPr lang="ko-KR" altLang="en-US" sz="3000" spc="-1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셀</a:t>
            </a:r>
            <a:r>
              <a:rPr lang="en-US" altLang="ko-KR" sz="3000" spc="-1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  <a:r>
              <a:rPr lang="ko-KR" altLang="en-US" sz="3000" spc="-1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을 선택한 후 “</a:t>
            </a:r>
            <a:r>
              <a:rPr lang="en-US" altLang="ko-KR" sz="3000" spc="-1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= [”</a:t>
            </a:r>
            <a:r>
              <a:rPr lang="ko-KR" altLang="en-US" sz="3000" spc="-1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를 입력하고 각 필드의 필드명 </a:t>
            </a:r>
            <a:r>
              <a:rPr lang="ko-KR" altLang="en-US" sz="30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목록이 </a:t>
            </a:r>
            <a:r>
              <a:rPr lang="ko-KR" altLang="en-US" sz="3000" spc="-1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나타나</a:t>
            </a:r>
            <a:r>
              <a:rPr lang="ko-KR" altLang="en-US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면 계산에 필요한 필드명</a:t>
            </a:r>
            <a:r>
              <a:rPr lang="en-US" altLang="ko-KR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</a:t>
            </a:r>
            <a:r>
              <a:rPr lang="ko-KR" altLang="en-US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단가</a:t>
            </a:r>
            <a:r>
              <a:rPr lang="en-US" altLang="ko-KR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  <a:r>
              <a:rPr lang="ko-KR" altLang="en-US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을 더블 클릭한다</a:t>
            </a:r>
            <a:r>
              <a:rPr lang="en-US" altLang="ko-KR" sz="3000" spc="-1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  <a:endParaRPr lang="en-US" altLang="ko-KR" sz="3000" spc="-11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2761" y="2924944"/>
            <a:ext cx="4140000" cy="3185213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4222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2383986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표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기능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사용하기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5112024"/>
          </a:xfrm>
          <a:prstGeom prst="roundRect">
            <a:avLst>
              <a:gd name="adj" fmla="val 2001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493713" indent="-493713"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❷</a:t>
            </a:r>
            <a:r>
              <a:rPr lang="ko-KR" altLang="en-US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“ 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] * [”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를 입력한 후 다시 필드명 목록이 나타나면 다른 필드명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판매수량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을 더블 클릭한 후 “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]”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를 입력하고 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[Enter] </a:t>
            </a:r>
            <a:r>
              <a:rPr lang="ko-KR" altLang="en-US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키를 누른다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  <a:endParaRPr lang="en-US" altLang="ko-KR" sz="3000" spc="-12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01" y="3284984"/>
            <a:ext cx="4243027" cy="280800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1024" y="3284984"/>
            <a:ext cx="3649715" cy="280800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1" name="오른쪽 화살표 10"/>
          <p:cNvSpPr/>
          <p:nvPr/>
        </p:nvSpPr>
        <p:spPr>
          <a:xfrm>
            <a:off x="4788024" y="4869176"/>
            <a:ext cx="216000" cy="144000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023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2383986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표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기능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사용하기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5112024"/>
          </a:xfrm>
          <a:prstGeom prst="roundRect">
            <a:avLst>
              <a:gd name="adj" fmla="val 2001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493713" indent="-493713"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❸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[</a:t>
            </a:r>
            <a:r>
              <a:rPr lang="ko-KR" altLang="en-US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자동 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고침 옵션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]( </a:t>
            </a:r>
            <a:r>
              <a:rPr lang="en-US" altLang="ko-KR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  )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을 눌러 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[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이 수식이 있는 이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ko-KR" altLang="en-US" sz="3000" spc="-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열의 모든 셀 덮어쓰기</a:t>
            </a:r>
            <a:r>
              <a:rPr lang="en-US" altLang="ko-KR" sz="3000" spc="-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]</a:t>
            </a:r>
            <a:r>
              <a:rPr lang="ko-KR" altLang="en-US" sz="3000" spc="-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를 선택하면 해당 열에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금액이 표시된다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4776" y="1412776"/>
            <a:ext cx="360000" cy="24685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9088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sz="3400" b="1" spc="-340" smtClean="0">
                <a:effectLst/>
                <a:latin typeface="맑은 고딕" pitchFamily="50" charset="-127"/>
                <a:ea typeface="맑은 고딕" pitchFamily="50" charset="-127"/>
              </a:rPr>
              <a:t>여러 가지 매출 데이터를 이용하여 영업사원별 데이터를 새롭게 작성할 수 있다</a:t>
            </a:r>
            <a:r>
              <a:rPr lang="en-US" altLang="ko-KR" sz="3400" b="1" spc="-34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3400" b="1" spc="-34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80" smtClean="0">
                <a:effectLst/>
                <a:latin typeface="맑은 고딕" pitchFamily="50" charset="-127"/>
                <a:ea typeface="맑은 고딕" pitchFamily="50" charset="-127"/>
              </a:rPr>
              <a:t>분류별 매출 보고서를 함수로 계산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하고 차트로 표현할 수 있다</a:t>
            </a:r>
            <a:r>
              <a:rPr lang="en-US" altLang="ko-KR" b="1" spc="-100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80" smtClean="0">
                <a:effectLst/>
                <a:latin typeface="맑은 고딕" pitchFamily="50" charset="-127"/>
                <a:ea typeface="맑은 고딕" pitchFamily="50" charset="-127"/>
              </a:rPr>
              <a:t>피벗 테이블 보고서로 다양한 방법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의 요약 보고서를 작성할 수 있다</a:t>
            </a:r>
            <a:r>
              <a:rPr lang="en-US" altLang="ko-KR" b="1" spc="-100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매출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현황에 대한 기초 자료를 요약하거나 가공하여 보고서 작성에 사용되는 새로운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자료 작성</a:t>
            </a:r>
            <a:endParaRPr kumimoji="0" lang="en-US" altLang="ko-KR" sz="3000" spc="-1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판매에 대한 매출 기록 데이터베이스에서 함수를 이용하여 영업사원별 매출을 요약하고 기본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급과 목표 대비 매출 실적으로 인센티브 작성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3014491" cy="553998"/>
            <a:chOff x="755388" y="1700808"/>
            <a:chExt cx="3014491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276229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매출 현황 자료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9" name="모서리가 둥근 직사각형 8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04" y="1142200"/>
            <a:ext cx="7920000" cy="5167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영업사원별 매출 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주어진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매출 현황 데이터베이스에서 영업사원에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대한 월별 매출로 요약하기 위해 필요한 사원들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의 월별 매출 합계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실적 합계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목표 대비 달성 비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율 등을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영업사원별 매출 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매출 현황 자료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.xlsx’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를 불러온 후 데이터가 입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력된 ‘매출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(202012~202111)’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시트 선택   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    F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의 열 머리글을 마우스 오른쪽 버튼으로 클릭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한 후 바로 가기 메뉴의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7218008" y="310553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022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영업사원별 매출 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04" y="2466726"/>
            <a:ext cx="7920000" cy="398655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9" name="직사각형 8"/>
          <p:cNvSpPr/>
          <p:nvPr/>
        </p:nvSpPr>
        <p:spPr>
          <a:xfrm>
            <a:off x="4806389" y="4059166"/>
            <a:ext cx="1232665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algn="l" rtl="0" fontAlgn="base" latinLnBrk="1">
              <a:spcBef>
                <a:spcPct val="50000"/>
              </a:spcBef>
              <a:spcAft>
                <a:spcPct val="0"/>
              </a:spcAft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50000"/>
              </a:spcBef>
              <a:spcAft>
                <a:spcPct val="0"/>
              </a:spcAft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50000"/>
              </a:spcBef>
              <a:spcAft>
                <a:spcPct val="0"/>
              </a:spcAft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50000"/>
              </a:spcBef>
              <a:spcAft>
                <a:spcPct val="0"/>
              </a:spcAft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50000"/>
              </a:spcBef>
              <a:spcAft>
                <a:spcPct val="0"/>
              </a:spcAft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314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영업사원별 매출 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매출 현황 자료 구축하기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2.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F1]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셀에 “월”이라고 입력한 후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[F2]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셀 선택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  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수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식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함수 라이브러리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텍스트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b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CONCATENATE]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함수를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선택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     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함수 인수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다음과 같이 설정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7884368" y="2583192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8463" y="2996953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줄무늬가 있는 오른쪽 화살표 12"/>
          <p:cNvSpPr/>
          <p:nvPr/>
        </p:nvSpPr>
        <p:spPr>
          <a:xfrm>
            <a:off x="5970573" y="362017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611560" y="4581128"/>
            <a:ext cx="8100000" cy="2160000"/>
          </a:xfrm>
          <a:prstGeom prst="roundRect">
            <a:avLst>
              <a:gd name="adj" fmla="val 4989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lang="ko-KR" altLang="en-US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수식</a:t>
            </a:r>
            <a:r>
              <a:rPr lang="en-US" altLang="ko-KR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=</a:t>
            </a:r>
            <a:r>
              <a:rPr lang="en-US" altLang="ko-KR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CONCATENATE(YEAR(E2),“</a:t>
            </a:r>
            <a:r>
              <a:rPr lang="ko-KR" altLang="en-US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년 ”</a:t>
            </a:r>
            <a:r>
              <a:rPr lang="en-US" altLang="ko-KR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,MONTH(E2),“</a:t>
            </a:r>
            <a:r>
              <a:rPr lang="ko-KR" altLang="en-US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월”</a:t>
            </a:r>
            <a:r>
              <a:rPr lang="en-US" altLang="ko-KR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lang="en-US" altLang="ko-KR" sz="2800" spc="-2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[E2] </a:t>
            </a:r>
            <a:r>
              <a:rPr lang="ko-KR" altLang="en-US" sz="2800" spc="-2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셀에서 연도와 월을 각각 추출한 후 하나로 합친다</a:t>
            </a:r>
            <a:r>
              <a:rPr lang="en-US" altLang="ko-KR" sz="2800" spc="-2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endParaRPr lang="en-US" altLang="ko-KR" sz="2800" spc="-25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791560" y="6021288"/>
            <a:ext cx="7740000" cy="5760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•Text1: YEAR(E2) •Text2: “</a:t>
            </a:r>
            <a:r>
              <a:rPr lang="ko-KR" altLang="en-US" sz="24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년 ” </a:t>
            </a:r>
            <a:r>
              <a:rPr lang="en-US" altLang="ko-KR" sz="24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•Text3: MONTH(E2) •Text4: “</a:t>
            </a:r>
            <a:r>
              <a:rPr lang="ko-KR" altLang="en-US" sz="24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월”</a:t>
            </a:r>
          </a:p>
        </p:txBody>
      </p:sp>
    </p:spTree>
    <p:extLst>
      <p:ext uri="{BB962C8B-B14F-4D97-AF65-F5344CB8AC3E}">
        <p14:creationId xmlns:p14="http://schemas.microsoft.com/office/powerpoint/2010/main" val="289694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13565</TotalTime>
  <Words>1119</Words>
  <Application>Microsoft Office PowerPoint</Application>
  <PresentationFormat>화면 슬라이드 쇼(4:3)</PresentationFormat>
  <Paragraphs>178</Paragraphs>
  <Slides>30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1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1163</cp:revision>
  <dcterms:created xsi:type="dcterms:W3CDTF">2010-03-30T01:48:18Z</dcterms:created>
  <dcterms:modified xsi:type="dcterms:W3CDTF">2022-03-07T06:27:38Z</dcterms:modified>
</cp:coreProperties>
</file>